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59" r:id="rId3"/>
    <p:sldId id="261" r:id="rId4"/>
    <p:sldId id="262" r:id="rId5"/>
    <p:sldId id="263" r:id="rId6"/>
    <p:sldId id="287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8" r:id="rId18"/>
    <p:sldId id="272" r:id="rId19"/>
    <p:sldId id="274" r:id="rId20"/>
    <p:sldId id="279" r:id="rId21"/>
    <p:sldId id="280" r:id="rId22"/>
    <p:sldId id="284" r:id="rId23"/>
    <p:sldId id="283" r:id="rId24"/>
    <p:sldId id="282" r:id="rId25"/>
    <p:sldId id="281" r:id="rId26"/>
    <p:sldId id="275" r:id="rId27"/>
    <p:sldId id="276" r:id="rId28"/>
    <p:sldId id="285" r:id="rId29"/>
    <p:sldId id="277" r:id="rId30"/>
    <p:sldId id="288" r:id="rId31"/>
    <p:sldId id="289" r:id="rId32"/>
    <p:sldId id="291" r:id="rId33"/>
    <p:sldId id="290" r:id="rId3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73" y="9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EDDBD-716B-4CDC-BF58-2E303CE38208}" type="datetimeFigureOut">
              <a:rPr lang="pl-PL" smtClean="0"/>
              <a:t>2011-05-20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ADF91-5C35-4BA1-9507-33F0FC789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9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ADF91-5C35-4BA1-9507-33F0FC789AC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05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ADF91-5C35-4BA1-9507-33F0FC789AC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05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ADF91-5C35-4BA1-9507-33F0FC789AC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0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CCFB-6EF9-4D1F-925F-15D01BDF5403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A80A-E611-4BB7-BAFB-8C88C56ACA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8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93A3-2AE8-4FEE-A3C8-8C9BCDBAD522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7630-CBC2-4816-8153-98CC500E6C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46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47DD-52BA-430A-9727-D89212A28516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B81C-EE25-42C6-A9EA-3980864D3B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4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70D2-3451-40FD-9B18-851E55F9C34E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AB54-365B-45E2-AC7B-94B00D5F5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22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3E98-4463-487A-B7B2-66465FC9C242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AA7B-FAC2-43E0-A562-469B54DD9B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9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25B5-FD22-4A54-A790-EF3EEFD017DF}" type="datetime1">
              <a:rPr lang="pl-PL" smtClean="0"/>
              <a:t>2011-05-20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FC9A-6D8F-4038-B5BE-0DE18BEC66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2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0994-91AD-47E8-A39B-9E67C15B7A02}" type="datetime1">
              <a:rPr lang="pl-PL" smtClean="0"/>
              <a:t>2011-05-20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7E81-9E86-45EC-8AA7-843885D189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8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0B93-FAE1-409B-9FDE-59FED87FBA50}" type="datetime1">
              <a:rPr lang="pl-PL" smtClean="0"/>
              <a:t>2011-05-20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6C5E-502C-4556-9A6B-67C5C84B56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2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CCCF-E13E-4CED-B6D6-DCE3F8AD411E}" type="datetime1">
              <a:rPr lang="pl-PL" smtClean="0"/>
              <a:t>2011-05-20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B3EA-3DC5-4787-9A01-1E43E3917F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789E-198F-4D3B-A0E1-F4276BF5FFF1}" type="datetime1">
              <a:rPr lang="pl-PL" smtClean="0"/>
              <a:t>2011-05-20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772A-BE7D-4451-AB11-4DA81D82E1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16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A940-7E4C-4C21-8FD2-58FC6E296C07}" type="datetime1">
              <a:rPr lang="pl-PL" smtClean="0"/>
              <a:t>2011-05-20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963F-36A4-4CA8-A828-0574D93552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07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E4C74-2492-466E-882D-8A9177C05F8F}" type="datetime1">
              <a:rPr lang="pl-PL" smtClean="0"/>
              <a:t>2011-05-20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F6E0B-6472-42ED-9229-7363F921FA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83020" y="548680"/>
            <a:ext cx="555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CELEM JEST: 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1988840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p</a:t>
            </a:r>
            <a:r>
              <a:rPr lang="pl-PL" sz="3200" b="1" dirty="0" smtClean="0">
                <a:solidFill>
                  <a:schemeClr val="bg1"/>
                </a:solidFill>
              </a:rPr>
              <a:t>rzedstawienie serwisów astronomicznych w sieci, które umożliwiają  fotografowanie obiektów astronomicznych w czasie zajęć z uczniami, są bezpłatne, udostępniają bezpłatne oprogramowanie do obróbki zdjęć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63"/>
            <a:ext cx="9185275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/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71450"/>
            <a:ext cx="9432925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/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>
                <a:solidFill>
                  <a:srgbClr val="FFC000"/>
                </a:solidFill>
              </a:rPr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87313"/>
            <a:ext cx="925195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ole tekstowe 2"/>
          <p:cNvSpPr txBox="1">
            <a:spLocks noChangeArrowheads="1"/>
          </p:cNvSpPr>
          <p:nvPr/>
        </p:nvSpPr>
        <p:spPr bwMode="auto">
          <a:xfrm>
            <a:off x="673100" y="47625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400" b="1">
                <a:solidFill>
                  <a:srgbClr val="FFC000"/>
                </a:solidFill>
              </a:rPr>
              <a:t>M51 Whirpool Galaxy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ole tekstowe 2"/>
          <p:cNvSpPr txBox="1">
            <a:spLocks noChangeArrowheads="1"/>
          </p:cNvSpPr>
          <p:nvPr/>
        </p:nvSpPr>
        <p:spPr bwMode="auto">
          <a:xfrm>
            <a:off x="673100" y="47625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400" b="1" dirty="0">
                <a:solidFill>
                  <a:srgbClr val="FFC000"/>
                </a:solidFill>
              </a:rPr>
              <a:t>M51 </a:t>
            </a:r>
            <a:r>
              <a:rPr lang="pl-PL" sz="2400" b="1" dirty="0" err="1">
                <a:solidFill>
                  <a:srgbClr val="FFC000"/>
                </a:solidFill>
              </a:rPr>
              <a:t>Whirpool</a:t>
            </a:r>
            <a:r>
              <a:rPr lang="pl-PL" sz="2400" b="1" dirty="0">
                <a:solidFill>
                  <a:srgbClr val="FFC000"/>
                </a:solidFill>
              </a:rPr>
              <a:t> </a:t>
            </a:r>
            <a:r>
              <a:rPr lang="pl-PL" sz="2400" b="1" dirty="0" err="1">
                <a:solidFill>
                  <a:srgbClr val="FFC000"/>
                </a:solidFill>
              </a:rPr>
              <a:t>Galaxy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673100" y="47625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400" b="1"/>
              <a:t>M51 Whirpool Galaxy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25195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ole tekstowe 2"/>
          <p:cNvSpPr txBox="1">
            <a:spLocks noChangeArrowheads="1"/>
          </p:cNvSpPr>
          <p:nvPr/>
        </p:nvSpPr>
        <p:spPr bwMode="auto">
          <a:xfrm>
            <a:off x="673100" y="47625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400" b="1"/>
              <a:t>M51 Whirpool Galaxy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49213"/>
            <a:ext cx="9251950" cy="751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827088" y="549275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3600" b="1">
                <a:solidFill>
                  <a:srgbClr val="FFC000"/>
                </a:solidFill>
              </a:rPr>
              <a:t>Pleaides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25195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e tekstowe 3"/>
          <p:cNvSpPr txBox="1">
            <a:spLocks noChangeArrowheads="1"/>
          </p:cNvSpPr>
          <p:nvPr/>
        </p:nvSpPr>
        <p:spPr bwMode="auto">
          <a:xfrm>
            <a:off x="900113" y="544513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3200" b="1"/>
              <a:t>Słońce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688"/>
            <a:ext cx="6624637" cy="6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ole tekstowe 2"/>
          <p:cNvSpPr txBox="1">
            <a:spLocks noChangeArrowheads="1"/>
          </p:cNvSpPr>
          <p:nvPr/>
        </p:nvSpPr>
        <p:spPr bwMode="auto">
          <a:xfrm>
            <a:off x="755650" y="836613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chemeClr val="bg1"/>
                </a:solidFill>
              </a:rPr>
              <a:t>Księżyc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rostokąt 3"/>
          <p:cNvSpPr>
            <a:spLocks noChangeArrowheads="1"/>
          </p:cNvSpPr>
          <p:nvPr/>
        </p:nvSpPr>
        <p:spPr bwMode="auto">
          <a:xfrm>
            <a:off x="539750" y="203578"/>
            <a:ext cx="72905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FC000"/>
                </a:solidFill>
              </a:rPr>
              <a:t>http://mo-www.harvard.edu/OWN</a:t>
            </a:r>
            <a:r>
              <a:rPr lang="pl-PL" sz="3600" b="1" dirty="0" smtClean="0">
                <a:solidFill>
                  <a:srgbClr val="FFC000"/>
                </a:solidFill>
              </a:rPr>
              <a:t>/ </a:t>
            </a:r>
          </a:p>
          <a:p>
            <a:r>
              <a:rPr lang="pl-PL" sz="2400" b="1" dirty="0">
                <a:solidFill>
                  <a:srgbClr val="FFC000"/>
                </a:solidFill>
              </a:rPr>
              <a:t>c</a:t>
            </a:r>
            <a:r>
              <a:rPr lang="pl-PL" sz="2400" b="1" dirty="0" smtClean="0">
                <a:solidFill>
                  <a:srgbClr val="FFC000"/>
                </a:solidFill>
              </a:rPr>
              <a:t>zyli   „</a:t>
            </a:r>
            <a:r>
              <a:rPr lang="pl-PL" sz="2400" b="1" dirty="0" err="1" smtClean="0">
                <a:solidFill>
                  <a:srgbClr val="FFC000"/>
                </a:solidFill>
              </a:rPr>
              <a:t>observing</a:t>
            </a:r>
            <a:r>
              <a:rPr lang="pl-PL" sz="2400" b="1" dirty="0" smtClean="0">
                <a:solidFill>
                  <a:srgbClr val="FFC000"/>
                </a:solidFill>
              </a:rPr>
              <a:t> with NASA”</a:t>
            </a:r>
          </a:p>
          <a:p>
            <a:r>
              <a:rPr lang="pl-PL" sz="3600" b="1" dirty="0">
                <a:solidFill>
                  <a:srgbClr val="FFC000"/>
                </a:solidFill>
              </a:rPr>
              <a:t> </a:t>
            </a:r>
          </a:p>
        </p:txBody>
      </p:sp>
      <p:grpSp>
        <p:nvGrpSpPr>
          <p:cNvPr id="2051" name="Grupa 7"/>
          <p:cNvGrpSpPr>
            <a:grpSpLocks/>
          </p:cNvGrpSpPr>
          <p:nvPr/>
        </p:nvGrpSpPr>
        <p:grpSpPr bwMode="auto">
          <a:xfrm>
            <a:off x="900113" y="1773238"/>
            <a:ext cx="7219950" cy="4113212"/>
            <a:chOff x="899592" y="1772816"/>
            <a:chExt cx="7220222" cy="4113167"/>
          </a:xfrm>
        </p:grpSpPr>
        <p:sp>
          <p:nvSpPr>
            <p:cNvPr id="2053" name="Prostokąt 4"/>
            <p:cNvSpPr>
              <a:spLocks noChangeArrowheads="1"/>
            </p:cNvSpPr>
            <p:nvPr/>
          </p:nvSpPr>
          <p:spPr bwMode="auto">
            <a:xfrm>
              <a:off x="899592" y="1772816"/>
              <a:ext cx="61308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3200">
                  <a:solidFill>
                    <a:schemeClr val="bg1"/>
                  </a:solidFill>
                </a:rPr>
                <a:t>http://www.faulkes-telescope.com</a:t>
              </a:r>
              <a:r>
                <a:rPr lang="pl-PL" sz="3200"/>
                <a:t>/</a:t>
              </a:r>
            </a:p>
          </p:txBody>
        </p:sp>
        <p:sp>
          <p:nvSpPr>
            <p:cNvPr id="2054" name="Prostokąt 5"/>
            <p:cNvSpPr>
              <a:spLocks noChangeArrowheads="1"/>
            </p:cNvSpPr>
            <p:nvPr/>
          </p:nvSpPr>
          <p:spPr bwMode="auto">
            <a:xfrm>
              <a:off x="899592" y="2924944"/>
              <a:ext cx="722022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l-PL" sz="2800">
                  <a:solidFill>
                    <a:schemeClr val="bg1"/>
                  </a:solidFill>
                </a:rPr>
                <a:t>http://www.pl.euhou.net/index.php?option=com_content</a:t>
              </a:r>
              <a:endParaRPr lang="pl-PL" sz="4400">
                <a:solidFill>
                  <a:schemeClr val="bg1"/>
                </a:solidFill>
              </a:endParaRPr>
            </a:p>
            <a:p>
              <a:r>
                <a:rPr lang="pl-PL" sz="2800">
                  <a:solidFill>
                    <a:schemeClr val="bg1"/>
                  </a:solidFill>
                </a:rPr>
                <a:t>&amp;task=blogcategory&amp;id=30&amp;Itemid=153</a:t>
              </a:r>
            </a:p>
          </p:txBody>
        </p:sp>
        <p:sp>
          <p:nvSpPr>
            <p:cNvPr id="2055" name="Prostokąt 6"/>
            <p:cNvSpPr>
              <a:spLocks noChangeArrowheads="1"/>
            </p:cNvSpPr>
            <p:nvPr/>
          </p:nvSpPr>
          <p:spPr bwMode="auto">
            <a:xfrm>
              <a:off x="2972000" y="5301208"/>
              <a:ext cx="4154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3200">
                  <a:solidFill>
                    <a:schemeClr val="bg1"/>
                  </a:solidFill>
                </a:rPr>
                <a:t>http://www.slooh.com</a:t>
              </a:r>
              <a:r>
                <a:rPr lang="pl-PL" sz="3200"/>
                <a:t>/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395288" y="1268760"/>
            <a:ext cx="8353425" cy="5399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11560" y="908720"/>
            <a:ext cx="7632848" cy="3207261"/>
            <a:chOff x="611560" y="908720"/>
            <a:chExt cx="7632848" cy="3207261"/>
          </a:xfrm>
        </p:grpSpPr>
        <p:sp>
          <p:nvSpPr>
            <p:cNvPr id="2" name="Prostokąt 1"/>
            <p:cNvSpPr/>
            <p:nvPr/>
          </p:nvSpPr>
          <p:spPr>
            <a:xfrm>
              <a:off x="611560" y="908720"/>
              <a:ext cx="76328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3200" b="1" dirty="0" smtClean="0">
                  <a:solidFill>
                    <a:srgbClr val="FFC000"/>
                  </a:solidFill>
                </a:rPr>
                <a:t>http://www.telescope.org/infopage.php?title=BRT_Information</a:t>
              </a:r>
              <a:endParaRPr lang="pl-PL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1691680" y="3284984"/>
              <a:ext cx="56166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800" b="1" dirty="0">
                  <a:solidFill>
                    <a:srgbClr val="92D050"/>
                  </a:solidFill>
                </a:rPr>
                <a:t>c</a:t>
              </a:r>
              <a:r>
                <a:rPr lang="pl-PL" sz="4800" b="1" dirty="0" smtClean="0">
                  <a:solidFill>
                    <a:srgbClr val="92D050"/>
                  </a:solidFill>
                </a:rPr>
                <a:t>zyli coś lepszego</a:t>
              </a:r>
              <a:endParaRPr lang="pl-PL" sz="4800" b="1" dirty="0">
                <a:solidFill>
                  <a:srgbClr val="92D050"/>
                </a:solidFill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571660" y="2286526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C000"/>
                  </a:solidFill>
                </a:rPr>
                <a:t>(czyli </a:t>
              </a:r>
              <a:r>
                <a:rPr lang="pl-PL" dirty="0" err="1" smtClean="0">
                  <a:solidFill>
                    <a:srgbClr val="FFC000"/>
                  </a:solidFill>
                </a:rPr>
                <a:t>RoboBradford</a:t>
              </a:r>
              <a:r>
                <a:rPr lang="pl-PL" dirty="0" smtClean="0">
                  <a:solidFill>
                    <a:srgbClr val="FFC000"/>
                  </a:solidFill>
                </a:rPr>
                <a:t> </a:t>
              </a:r>
              <a:r>
                <a:rPr lang="pl-PL" dirty="0" err="1">
                  <a:solidFill>
                    <a:srgbClr val="FFC000"/>
                  </a:solidFill>
                </a:rPr>
                <a:t>Robotic</a:t>
              </a:r>
              <a:r>
                <a:rPr lang="pl-PL" dirty="0">
                  <a:solidFill>
                    <a:srgbClr val="FFC000"/>
                  </a:solidFill>
                </a:rPr>
                <a:t> </a:t>
              </a:r>
              <a:r>
                <a:rPr lang="pl-PL" dirty="0" err="1" smtClean="0">
                  <a:solidFill>
                    <a:srgbClr val="FFC000"/>
                  </a:solidFill>
                </a:rPr>
                <a:t>Telescope</a:t>
              </a:r>
              <a:r>
                <a:rPr lang="pl-PL" dirty="0" smtClean="0">
                  <a:solidFill>
                    <a:srgbClr val="FFC000"/>
                  </a:solidFill>
                </a:rPr>
                <a:t>)</a:t>
              </a:r>
              <a:endParaRPr lang="pl-PL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7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79712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3     proste kroki</a:t>
            </a:r>
            <a:endParaRPr lang="pl-PL" sz="2400" b="1" dirty="0">
              <a:solidFill>
                <a:srgbClr val="FFC000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979712" y="2342254"/>
            <a:ext cx="1728192" cy="3384376"/>
            <a:chOff x="1979712" y="2348880"/>
            <a:chExt cx="1728192" cy="3384376"/>
          </a:xfrm>
        </p:grpSpPr>
        <p:cxnSp>
          <p:nvCxnSpPr>
            <p:cNvPr id="5" name="Łącznik prosty ze strzałką 4"/>
            <p:cNvCxnSpPr/>
            <p:nvPr/>
          </p:nvCxnSpPr>
          <p:spPr>
            <a:xfrm flipH="1" flipV="1">
              <a:off x="2123728" y="2348880"/>
              <a:ext cx="1584176" cy="3384376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flipH="1" flipV="1">
              <a:off x="1979712" y="3140968"/>
              <a:ext cx="1008112" cy="2592288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 flipH="1" flipV="1">
              <a:off x="1979712" y="4077072"/>
              <a:ext cx="288032" cy="165618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8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006754" y="31058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d</a:t>
            </a:r>
            <a:r>
              <a:rPr lang="pl-PL" b="1" dirty="0" smtClean="0">
                <a:solidFill>
                  <a:srgbClr val="FFC000"/>
                </a:solidFill>
              </a:rPr>
              <a:t>ane obserwacji obiektu, które wybraliśmy (przykład)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7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-266689"/>
            <a:ext cx="9036496" cy="7535005"/>
          </a:xfrm>
          <a:prstGeom prst="rect">
            <a:avLst/>
          </a:prstGeom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7544" y="404664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chemeClr val="bg1"/>
                </a:solidFill>
              </a:rPr>
              <a:t>Księżyc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677963" cy="7030864"/>
          </a:xfrm>
          <a:prstGeom prst="rect">
            <a:avLst/>
          </a:prstGeom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673100" y="47625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400" b="1" dirty="0">
                <a:solidFill>
                  <a:srgbClr val="FFC000"/>
                </a:solidFill>
              </a:rPr>
              <a:t>M51 </a:t>
            </a:r>
            <a:r>
              <a:rPr lang="pl-PL" sz="2400" b="1" dirty="0" err="1">
                <a:solidFill>
                  <a:srgbClr val="FFC000"/>
                </a:solidFill>
              </a:rPr>
              <a:t>Whirpool</a:t>
            </a:r>
            <a:r>
              <a:rPr lang="pl-PL" sz="2400" b="1" dirty="0">
                <a:solidFill>
                  <a:srgbClr val="FFC000"/>
                </a:solidFill>
              </a:rPr>
              <a:t> </a:t>
            </a:r>
            <a:r>
              <a:rPr lang="pl-PL" sz="2400" b="1" dirty="0" err="1">
                <a:solidFill>
                  <a:srgbClr val="FFC000"/>
                </a:solidFill>
              </a:rPr>
              <a:t>Galaxy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265"/>
            <a:ext cx="9144000" cy="7748730"/>
          </a:xfrm>
          <a:prstGeom prst="rect">
            <a:avLst/>
          </a:prstGeom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FFC000"/>
                </a:solidFill>
              </a:rPr>
              <a:t>M31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C000"/>
                </a:solidFill>
              </a:rPr>
              <a:t>z</a:t>
            </a:r>
            <a:r>
              <a:rPr lang="pl-PL" sz="3600" b="1" dirty="0" smtClean="0">
                <a:solidFill>
                  <a:srgbClr val="FFC000"/>
                </a:solidFill>
              </a:rPr>
              <a:t> tego </a:t>
            </a:r>
            <a:r>
              <a:rPr lang="pl-PL" sz="3600" b="1" dirty="0" err="1" smtClean="0">
                <a:solidFill>
                  <a:srgbClr val="FFC000"/>
                </a:solidFill>
              </a:rPr>
              <a:t>zdjecia</a:t>
            </a:r>
            <a:r>
              <a:rPr lang="pl-PL" sz="3600" b="1" dirty="0" smtClean="0">
                <a:solidFill>
                  <a:srgbClr val="FFC000"/>
                </a:solidFill>
              </a:rPr>
              <a:t> jestem bardzo dumny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989138"/>
            <a:ext cx="914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pole tekstowe 2"/>
          <p:cNvSpPr txBox="1">
            <a:spLocks noChangeArrowheads="1"/>
          </p:cNvSpPr>
          <p:nvPr/>
        </p:nvSpPr>
        <p:spPr bwMode="auto">
          <a:xfrm>
            <a:off x="1979613" y="333375"/>
            <a:ext cx="5616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5400" b="1">
                <a:solidFill>
                  <a:srgbClr val="FFC000"/>
                </a:solidFill>
              </a:rPr>
              <a:t>Inne możliwości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5027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pole tekstowe 2"/>
          <p:cNvSpPr txBox="1">
            <a:spLocks noChangeArrowheads="1"/>
          </p:cNvSpPr>
          <p:nvPr/>
        </p:nvSpPr>
        <p:spPr bwMode="auto">
          <a:xfrm>
            <a:off x="179388" y="260350"/>
            <a:ext cx="2952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 err="1"/>
              <a:t>Onsala</a:t>
            </a:r>
            <a:r>
              <a:rPr lang="pl-PL" sz="2800" b="1" dirty="0"/>
              <a:t> -Szwecja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074706" y="105273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</a:t>
            </a:r>
            <a:r>
              <a:rPr lang="pl-PL" sz="2400" b="1" dirty="0" smtClean="0"/>
              <a:t>akie coś można zamontować u nas na tarasie</a:t>
            </a:r>
            <a:endParaRPr lang="pl-PL" sz="2400" b="1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3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36712"/>
            <a:ext cx="10036194" cy="259228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42930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m</a:t>
            </a:r>
            <a:r>
              <a:rPr lang="pl-PL" sz="3600" b="1" dirty="0" smtClean="0"/>
              <a:t>ożna np. zrobić mapę Drogi Mlecznej</a:t>
            </a:r>
            <a:endParaRPr lang="pl-PL" sz="36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9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4163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250825" y="188913"/>
            <a:ext cx="6985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 err="1"/>
              <a:t>Jodrell</a:t>
            </a:r>
            <a:r>
              <a:rPr lang="pl-PL" sz="2800" b="1" dirty="0"/>
              <a:t> - Bank </a:t>
            </a:r>
            <a:r>
              <a:rPr lang="pl-PL" sz="2800" b="1" dirty="0" smtClean="0"/>
              <a:t>UK  - antena  około 7.5m</a:t>
            </a:r>
            <a:endParaRPr lang="pl-PL" sz="2800" b="1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ostokąt 1"/>
          <p:cNvSpPr>
            <a:spLocks noChangeArrowheads="1"/>
          </p:cNvSpPr>
          <p:nvPr/>
        </p:nvSpPr>
        <p:spPr bwMode="auto">
          <a:xfrm>
            <a:off x="2579688" y="242888"/>
            <a:ext cx="347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/>
              <a:t>http://mo-www.harvard.edu/OWN</a:t>
            </a:r>
          </a:p>
        </p:txBody>
      </p:sp>
      <p:pic>
        <p:nvPicPr>
          <p:cNvPr id="3075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750" y="1773238"/>
            <a:ext cx="136842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908175" y="4293096"/>
            <a:ext cx="212206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3 proste kroki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05273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solidFill>
                  <a:srgbClr val="FFC000"/>
                </a:solidFill>
              </a:rPr>
              <a:t>Onsala</a:t>
            </a:r>
            <a:r>
              <a:rPr lang="pl-PL" sz="3200" b="1" dirty="0" smtClean="0">
                <a:solidFill>
                  <a:srgbClr val="FFC000"/>
                </a:solidFill>
              </a:rPr>
              <a:t> jak i </a:t>
            </a:r>
            <a:r>
              <a:rPr lang="pl-PL" sz="3200" b="1" dirty="0" err="1" smtClean="0">
                <a:solidFill>
                  <a:srgbClr val="FFC000"/>
                </a:solidFill>
              </a:rPr>
              <a:t>Jodrell</a:t>
            </a:r>
            <a:r>
              <a:rPr lang="pl-PL" sz="3200" b="1" dirty="0" smtClean="0">
                <a:solidFill>
                  <a:srgbClr val="FFC000"/>
                </a:solidFill>
              </a:rPr>
              <a:t> Bank zapewniają bezpłatne oprogramowanie oraz szczegółowe porady</a:t>
            </a:r>
            <a:endParaRPr lang="pl-PL" sz="32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8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Bogusław </a:t>
            </a:r>
            <a:r>
              <a:rPr lang="pl-PL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Malański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Obraz 61" descr="Opis: Opis: Opis: http://www.mnc.pl/~malanski/lab/start_files/image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645090" cy="19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az 62" descr="Opis: Opis: Opis: http://www.mnc.pl/~malanski/lab/start_files/image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1897625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63" descr="Opis: Opis: Opis: http://www.mnc.pl/~malanski/lab/start_files/image0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1844912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64" descr="Opis: Opis: Opis: http://www.mnc.pl/~malanski/lab/start_files/image0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1932399" cy="19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338" y="118464"/>
            <a:ext cx="914733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Łódzkie planetarium i obserwatorium astronomiczne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dysponuje dostępem do teleskopów zdalnie sterowanych.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Proponuję cykl lekcji prowadzący do fotografowania odległych obiektów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astronomicznych przy pomocy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metrowego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teleskopu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Faulkes’a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Dla klas, które chciałyby w czasie lekcji, na bieżąco sfotografować obiekt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(nie wchodząc w szczegóły operowania teleskopem),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oferuję dostęp do zdalnie sterowanego teleskopu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Iron Wood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Observatory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 Arizonie - ten teleskop jest dostępny dzięki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dwóm miłośnikom astronomii: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Franko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Pino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(USA) 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Lechowi Mankiewiczowi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(Polska).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Przykłady uzyskanych przez uczniów obrazów: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59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1918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Bogusław </a:t>
            </a:r>
            <a:r>
              <a:rPr lang="pl-PL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Malański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Bogusław </a:t>
            </a:r>
            <a:r>
              <a:rPr lang="pl-PL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Malański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EinsteinH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7" y="-17589"/>
            <a:ext cx="8369672" cy="68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zaokrąglony 1"/>
          <p:cNvSpPr/>
          <p:nvPr/>
        </p:nvSpPr>
        <p:spPr>
          <a:xfrm>
            <a:off x="684213" y="2492375"/>
            <a:ext cx="1079500" cy="1441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77260" y="1700808"/>
            <a:ext cx="277290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1: wybieramy obiekt z list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4149080"/>
            <a:ext cx="33123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2: ustawiamy parametry zdjęcia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6768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3: wpisujemy e-mail oraz wypełniamy krótką ankietę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67644" y="15567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(</a:t>
            </a:r>
            <a:r>
              <a:rPr lang="pl-PL" b="1" dirty="0" smtClean="0">
                <a:solidFill>
                  <a:srgbClr val="FFC000"/>
                </a:solidFill>
              </a:rPr>
              <a:t>z tego powodu nie zamieszczam wyglądu strony)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3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FFC000"/>
                </a:solidFill>
              </a:rPr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>
                <a:solidFill>
                  <a:srgbClr val="FFC000"/>
                </a:solidFill>
              </a:rPr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ole tekstowe 2"/>
          <p:cNvSpPr txBox="1">
            <a:spLocks noChangeArrowheads="1"/>
          </p:cNvSpPr>
          <p:nvPr/>
        </p:nvSpPr>
        <p:spPr bwMode="auto">
          <a:xfrm>
            <a:off x="576263" y="404813"/>
            <a:ext cx="935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>
                <a:solidFill>
                  <a:srgbClr val="FFC000"/>
                </a:solidFill>
              </a:rPr>
              <a:t>M31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Bogusław Malański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340</Words>
  <Application>Microsoft Office PowerPoint</Application>
  <PresentationFormat>Pokaz na ekranie (4:3)</PresentationFormat>
  <Paragraphs>91</Paragraphs>
  <Slides>33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stef</cp:lastModifiedBy>
  <cp:revision>27</cp:revision>
  <dcterms:modified xsi:type="dcterms:W3CDTF">2011-05-20T16:48:36Z</dcterms:modified>
</cp:coreProperties>
</file>